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6" r:id="rId5"/>
    <p:sldId id="267" r:id="rId6"/>
    <p:sldId id="268" r:id="rId7"/>
    <p:sldId id="263" r:id="rId8"/>
    <p:sldId id="269" r:id="rId9"/>
    <p:sldId id="270" r:id="rId10"/>
    <p:sldId id="271" r:id="rId11"/>
    <p:sldId id="272" r:id="rId12"/>
    <p:sldId id="273"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320771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90238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212484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2364084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332834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3486493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1351163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1701581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345825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285554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E0827ECA-F815-48E2-97A8-004EBF538AF3}" type="datetimeFigureOut">
              <a:rPr lang="zh-CN" altLang="en-US" smtClean="0"/>
              <a:t>2020/9/25/Fri</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218987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27ECA-F815-48E2-97A8-004EBF538AF3}" type="datetimeFigureOut">
              <a:rPr lang="zh-CN" altLang="en-US" smtClean="0"/>
              <a:t>2020/9/25/Fri</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9F870-9A91-4669-B231-DCEE3AD7D45E}" type="slidenum">
              <a:rPr lang="zh-CN" altLang="en-US" smtClean="0"/>
              <a:t>‹#›</a:t>
            </a:fld>
            <a:endParaRPr lang="zh-CN" altLang="en-US"/>
          </a:p>
        </p:txBody>
      </p:sp>
    </p:spTree>
    <p:extLst>
      <p:ext uri="{BB962C8B-B14F-4D97-AF65-F5344CB8AC3E}">
        <p14:creationId xmlns:p14="http://schemas.microsoft.com/office/powerpoint/2010/main" val="2144387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406D39-CAC6-4ACC-929C-643B31B88751}"/>
              </a:ext>
            </a:extLst>
          </p:cNvPr>
          <p:cNvSpPr txBox="1"/>
          <p:nvPr/>
        </p:nvSpPr>
        <p:spPr>
          <a:xfrm>
            <a:off x="2063751" y="1524001"/>
            <a:ext cx="7993063" cy="3061672"/>
          </a:xfrm>
          <a:prstGeom prst="rect">
            <a:avLst/>
          </a:prstGeom>
          <a:noFill/>
        </p:spPr>
        <p:txBody>
          <a:bodyPr>
            <a:spAutoFit/>
          </a:bodyPr>
          <a:lstStyle/>
          <a:p>
            <a:pPr>
              <a:lnSpc>
                <a:spcPct val="150000"/>
              </a:lnSpc>
              <a:spcBef>
                <a:spcPts val="600"/>
              </a:spcBef>
              <a:spcAft>
                <a:spcPts val="600"/>
              </a:spcAft>
              <a:defRPr/>
            </a:pPr>
            <a:r>
              <a:rPr lang="zh-CN"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背景材料：</a:t>
            </a:r>
          </a:p>
          <a:p>
            <a:pPr indent="457200">
              <a:lnSpc>
                <a:spcPct val="130000"/>
              </a:lnSpc>
              <a:defRPr/>
            </a:pPr>
            <a:r>
              <a:rPr lang="zh-CN" altLang="en-US" sz="2000" dirty="0">
                <a:solidFill>
                  <a:schemeClr val="tx2"/>
                </a:solidFill>
              </a:rPr>
              <a:t>宜昌市位于湖北省西南部，地处长江上游与中游结合部、鄂渝湘三省市交汇地。伴随着城市规模的不断扩张和机动化水平的迅速提高，宜昌市中心城区现有的道路交通条件越来越不能适应城市化、机动化发展的要求，城市交通拥堵、秩序混乱、事故频发等一系列问题 已成为困扰城市发展的突出问题。</a:t>
            </a:r>
            <a:endParaRPr lang="zh-CN" altLang="en-US" dirty="0">
              <a:solidFill>
                <a:schemeClr val="tx2"/>
              </a:solidFill>
            </a:endParaRPr>
          </a:p>
        </p:txBody>
      </p:sp>
    </p:spTree>
    <p:extLst>
      <p:ext uri="{BB962C8B-B14F-4D97-AF65-F5344CB8AC3E}">
        <p14:creationId xmlns:p14="http://schemas.microsoft.com/office/powerpoint/2010/main" val="20067651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3101683"/>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4.</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完善路网结构</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加快骨架路网建设，加密次干路和支路网密度，增加基础路网容量，完善组团内部路网布局，形成以快速路及干线主干路为骨架、普通主次支路为主体，功能清晰、结构合理的城市道路系统，支撑宜昌市“沿江带状多组团”结构，实现城市跨越式发展。</a:t>
            </a:r>
          </a:p>
          <a:p>
            <a:pPr indent="457200">
              <a:lnSpc>
                <a:spcPct val="114000"/>
              </a:lnSpc>
              <a:defRPr/>
            </a:pPr>
            <a:endParaRPr lang="zh-CN" altLang="en-US" sz="2000" dirty="0">
              <a:solidFill>
                <a:schemeClr val="tx2"/>
              </a:solidFill>
              <a:latin typeface="+mn-ea"/>
            </a:endParaRP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17711977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2750818"/>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5.</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构筑慢行系统</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针对不同交通需求，构筑功能明确、层次清晰的慢行交通网络，构建以人为本、舒适宜人、富于特色的慢行交通系统，提升城市品质和形象，打造宜居、乐游的生态山水城市。</a:t>
            </a:r>
          </a:p>
          <a:p>
            <a:pPr indent="457200">
              <a:lnSpc>
                <a:spcPct val="114000"/>
              </a:lnSpc>
              <a:defRPr/>
            </a:pPr>
            <a:endParaRPr lang="zh-CN" altLang="en-US" sz="2000" dirty="0">
              <a:solidFill>
                <a:schemeClr val="tx2"/>
              </a:solidFill>
              <a:latin typeface="+mn-ea"/>
            </a:endParaRP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4627350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2750818"/>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6.</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交通组织优化</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实施精细化道路交通组织，充分挖掘道路交叉口、路段、网络的交通容量潜力；针对学校、医院、车站、商圈等交通热点区域开展交通乱象整治，持续改善交通秩序；加快城市交通智能指挥调度系统的建设，提高城市交通管理效率和科技化水平。</a:t>
            </a: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23003123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Box 3">
            <a:extLst>
              <a:ext uri="{FF2B5EF4-FFF2-40B4-BE49-F238E27FC236}">
                <a16:creationId xmlns:a16="http://schemas.microsoft.com/office/drawing/2014/main" id="{DC1AE7FB-52E4-45A7-B9D2-F464B1D5AA37}"/>
              </a:ext>
            </a:extLst>
          </p:cNvPr>
          <p:cNvSpPr txBox="1">
            <a:spLocks noChangeArrowheads="1"/>
          </p:cNvSpPr>
          <p:nvPr/>
        </p:nvSpPr>
        <p:spPr bwMode="auto">
          <a:xfrm>
            <a:off x="2135188" y="758826"/>
            <a:ext cx="7632700" cy="830263"/>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宜昌市交通管理现状</a:t>
            </a:r>
          </a:p>
        </p:txBody>
      </p:sp>
      <p:sp>
        <p:nvSpPr>
          <p:cNvPr id="5" name="TextBox 4">
            <a:extLst>
              <a:ext uri="{FF2B5EF4-FFF2-40B4-BE49-F238E27FC236}">
                <a16:creationId xmlns:a16="http://schemas.microsoft.com/office/drawing/2014/main" id="{CFAA88F7-4924-41EB-8D8B-6B689E16AA5C}"/>
              </a:ext>
            </a:extLst>
          </p:cNvPr>
          <p:cNvSpPr txBox="1"/>
          <p:nvPr/>
        </p:nvSpPr>
        <p:spPr>
          <a:xfrm>
            <a:off x="1992314" y="2708276"/>
            <a:ext cx="7920037" cy="1304925"/>
          </a:xfrm>
          <a:prstGeom prst="rect">
            <a:avLst/>
          </a:prstGeom>
          <a:noFill/>
        </p:spPr>
        <p:txBody>
          <a:bodyPr>
            <a:spAutoFit/>
          </a:bodyPr>
          <a:lstStyle/>
          <a:p>
            <a:pPr indent="457200">
              <a:lnSpc>
                <a:spcPct val="114000"/>
              </a:lnSpc>
              <a:defRPr/>
            </a:pPr>
            <a:r>
              <a:rPr lang="zh-CN"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近年来</a:t>
            </a:r>
            <a:r>
              <a:rPr lang="en-US"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 </a:t>
            </a:r>
            <a:r>
              <a:rPr lang="zh-CN" altLang="en-US"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某</a:t>
            </a:r>
            <a:r>
              <a:rPr lang="zh-CN"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市结合“畅通工程”在城市交通管理方面取得了一定的成效</a:t>
            </a:r>
            <a:r>
              <a:rPr lang="en-US"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 </a:t>
            </a:r>
            <a:r>
              <a:rPr lang="zh-CN"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但还存在着以下几个方面的问题</a:t>
            </a:r>
            <a:r>
              <a:rPr lang="zh-CN" altLang="en-US"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a:t>
            </a:r>
            <a:endParaRPr lang="zh-CN" altLang="zh-CN"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a:p>
            <a:pPr>
              <a:defRPr/>
            </a:pPr>
            <a:endParaRPr lang="zh-CN" altLang="en-US" sz="24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40064469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slide(fromBottom)">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Bottom)">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Box 3">
            <a:extLst>
              <a:ext uri="{FF2B5EF4-FFF2-40B4-BE49-F238E27FC236}">
                <a16:creationId xmlns:a16="http://schemas.microsoft.com/office/drawing/2014/main" id="{0905A0C0-5AF7-4241-9D06-1276446B3747}"/>
              </a:ext>
            </a:extLst>
          </p:cNvPr>
          <p:cNvSpPr txBox="1">
            <a:spLocks noChangeArrowheads="1"/>
          </p:cNvSpPr>
          <p:nvPr/>
        </p:nvSpPr>
        <p:spPr bwMode="auto">
          <a:xfrm>
            <a:off x="2103439" y="758826"/>
            <a:ext cx="7634287" cy="830263"/>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宜昌市交通管理现状</a:t>
            </a:r>
          </a:p>
        </p:txBody>
      </p:sp>
      <p:sp>
        <p:nvSpPr>
          <p:cNvPr id="6" name="TextBox 5">
            <a:extLst>
              <a:ext uri="{FF2B5EF4-FFF2-40B4-BE49-F238E27FC236}">
                <a16:creationId xmlns:a16="http://schemas.microsoft.com/office/drawing/2014/main" id="{534B381F-8422-4A34-AFD6-8433413E187D}"/>
              </a:ext>
            </a:extLst>
          </p:cNvPr>
          <p:cNvSpPr txBox="1"/>
          <p:nvPr/>
        </p:nvSpPr>
        <p:spPr>
          <a:xfrm>
            <a:off x="2103438" y="1916114"/>
            <a:ext cx="7664450" cy="3253198"/>
          </a:xfrm>
          <a:prstGeom prst="rect">
            <a:avLst/>
          </a:prstGeom>
          <a:noFill/>
        </p:spPr>
        <p:txBody>
          <a:bodyPr>
            <a:spAutoFit/>
          </a:bodyPr>
          <a:lstStyle/>
          <a:p>
            <a:pPr marL="0" lvl="2">
              <a:lnSpc>
                <a:spcPct val="114000"/>
              </a:lnSpc>
              <a:spcBef>
                <a:spcPts val="600"/>
              </a:spcBef>
              <a:spcAft>
                <a:spcPts val="600"/>
              </a:spcAft>
              <a:buSzPct val="70000"/>
              <a:defRPr/>
            </a:pP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a:t>
            </a: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1</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）交通管理层面。</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rPr>
              <a:t>规划、建设和管理三者之间缺乏统</a:t>
            </a:r>
            <a:r>
              <a:rPr lang="en-US" altLang="zh-CN" sz="2000" dirty="0">
                <a:solidFill>
                  <a:schemeClr val="tx2"/>
                </a:solidFill>
              </a:rPr>
              <a:t>-</a:t>
            </a:r>
            <a:r>
              <a:rPr lang="zh-CN" altLang="en-US" sz="2000" dirty="0">
                <a:solidFill>
                  <a:schemeClr val="tx2"/>
                </a:solidFill>
              </a:rPr>
              <a:t>协调的工作机制，多部门各自为政，尚未在交通管理方面形成合力。上位规划的规划条件在建设环节没有得到充分执行，突出表现在交叉口范围内的道路红线展宽不充分，建筑物后退距离不足，对交警部</a:t>
            </a:r>
            <a:r>
              <a:rPr lang="en-US" altLang="zh-CN" sz="2000" dirty="0" err="1">
                <a:solidFill>
                  <a:schemeClr val="tx2"/>
                </a:solidFill>
              </a:rPr>
              <a:t>i</a:t>
            </a:r>
            <a:r>
              <a:rPr lang="zh-CN" altLang="en-US" sz="2000" dirty="0">
                <a:solidFill>
                  <a:schemeClr val="tx2"/>
                </a:solidFill>
              </a:rPr>
              <a:t>门的后勤交通管理造成了巨大的压力。交警部门在城市土地开发建设、道路规划设计等方面前期参与不足，偏重于事后管理，无法从源头上解决交通问题。</a:t>
            </a:r>
          </a:p>
          <a:p>
            <a:pPr>
              <a:defRPr/>
            </a:pPr>
            <a:endParaRPr lang="zh-CN" altLang="en-US" dirty="0">
              <a:solidFill>
                <a:schemeClr val="tx2"/>
              </a:solidFill>
            </a:endParaRPr>
          </a:p>
        </p:txBody>
      </p:sp>
    </p:spTree>
    <p:extLst>
      <p:ext uri="{BB962C8B-B14F-4D97-AF65-F5344CB8AC3E}">
        <p14:creationId xmlns:p14="http://schemas.microsoft.com/office/powerpoint/2010/main" val="406321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slide(fromBottom)">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Box 3">
            <a:extLst>
              <a:ext uri="{FF2B5EF4-FFF2-40B4-BE49-F238E27FC236}">
                <a16:creationId xmlns:a16="http://schemas.microsoft.com/office/drawing/2014/main" id="{0905A0C0-5AF7-4241-9D06-1276446B3747}"/>
              </a:ext>
            </a:extLst>
          </p:cNvPr>
          <p:cNvSpPr txBox="1">
            <a:spLocks noChangeArrowheads="1"/>
          </p:cNvSpPr>
          <p:nvPr/>
        </p:nvSpPr>
        <p:spPr bwMode="auto">
          <a:xfrm>
            <a:off x="2103439" y="758826"/>
            <a:ext cx="7634287" cy="830263"/>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宜昌市交通管理现状</a:t>
            </a:r>
          </a:p>
        </p:txBody>
      </p:sp>
      <p:sp>
        <p:nvSpPr>
          <p:cNvPr id="6" name="TextBox 5">
            <a:extLst>
              <a:ext uri="{FF2B5EF4-FFF2-40B4-BE49-F238E27FC236}">
                <a16:creationId xmlns:a16="http://schemas.microsoft.com/office/drawing/2014/main" id="{534B381F-8422-4A34-AFD6-8433413E187D}"/>
              </a:ext>
            </a:extLst>
          </p:cNvPr>
          <p:cNvSpPr txBox="1"/>
          <p:nvPr/>
        </p:nvSpPr>
        <p:spPr>
          <a:xfrm>
            <a:off x="2103438" y="1916114"/>
            <a:ext cx="7664450" cy="3807196"/>
          </a:xfrm>
          <a:prstGeom prst="rect">
            <a:avLst/>
          </a:prstGeom>
          <a:noFill/>
        </p:spPr>
        <p:txBody>
          <a:bodyPr>
            <a:spAutoFit/>
          </a:bodyPr>
          <a:lstStyle/>
          <a:p>
            <a:pPr marL="0" lvl="2">
              <a:lnSpc>
                <a:spcPct val="114000"/>
              </a:lnSpc>
              <a:spcBef>
                <a:spcPts val="600"/>
              </a:spcBef>
              <a:spcAft>
                <a:spcPts val="600"/>
              </a:spcAft>
              <a:buSzPct val="70000"/>
              <a:defRPr/>
            </a:pP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a:t>
            </a: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2</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）交通设施层面。</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r>
              <a:rPr lang="zh-CN" altLang="en-US" dirty="0"/>
              <a:t>（</a:t>
            </a:r>
            <a:r>
              <a:rPr lang="en-US" altLang="zh-CN" sz="2000" dirty="0">
                <a:solidFill>
                  <a:schemeClr val="tx2"/>
                </a:solidFill>
              </a:rPr>
              <a:t>1</a:t>
            </a:r>
            <a:r>
              <a:rPr lang="zh-CN" altLang="en-US" sz="2000" dirty="0">
                <a:solidFill>
                  <a:schemeClr val="tx2"/>
                </a:solidFill>
              </a:rPr>
              <a:t>）道路级配不合理、关键断面通道不足</a:t>
            </a:r>
          </a:p>
          <a:p>
            <a:r>
              <a:rPr lang="zh-CN" altLang="en-US" sz="2000" dirty="0">
                <a:solidFill>
                  <a:schemeClr val="tx2"/>
                </a:solidFill>
              </a:rPr>
              <a:t>（</a:t>
            </a:r>
            <a:r>
              <a:rPr lang="en-US" altLang="zh-CN" sz="2000" dirty="0">
                <a:solidFill>
                  <a:schemeClr val="tx2"/>
                </a:solidFill>
              </a:rPr>
              <a:t>2</a:t>
            </a:r>
            <a:r>
              <a:rPr lang="zh-CN" altLang="en-US" sz="2000" dirty="0">
                <a:solidFill>
                  <a:schemeClr val="tx2"/>
                </a:solidFill>
              </a:rPr>
              <a:t>）快速路尚未成网，无法发挥系统效应</a:t>
            </a:r>
          </a:p>
          <a:p>
            <a:r>
              <a:rPr lang="zh-CN" altLang="en-US" sz="2000" dirty="0">
                <a:solidFill>
                  <a:schemeClr val="tx2"/>
                </a:solidFill>
              </a:rPr>
              <a:t>（</a:t>
            </a:r>
            <a:r>
              <a:rPr lang="en-US" altLang="zh-CN" sz="2000" dirty="0">
                <a:solidFill>
                  <a:schemeClr val="tx2"/>
                </a:solidFill>
              </a:rPr>
              <a:t>3</a:t>
            </a:r>
            <a:r>
              <a:rPr lang="zh-CN" altLang="en-US" sz="2000" dirty="0">
                <a:solidFill>
                  <a:schemeClr val="tx2"/>
                </a:solidFill>
              </a:rPr>
              <a:t>）交叉口渠化设计不完善，节点拥堵问题突出</a:t>
            </a:r>
          </a:p>
          <a:p>
            <a:r>
              <a:rPr lang="zh-CN" altLang="en-US" sz="2000" dirty="0">
                <a:solidFill>
                  <a:schemeClr val="tx2"/>
                </a:solidFill>
              </a:rPr>
              <a:t>（</a:t>
            </a:r>
            <a:r>
              <a:rPr lang="en-US" altLang="zh-CN" sz="2000" dirty="0">
                <a:solidFill>
                  <a:schemeClr val="tx2"/>
                </a:solidFill>
              </a:rPr>
              <a:t>4</a:t>
            </a:r>
            <a:r>
              <a:rPr lang="zh-CN" altLang="en-US" sz="2000" dirty="0">
                <a:solidFill>
                  <a:schemeClr val="tx2"/>
                </a:solidFill>
              </a:rPr>
              <a:t>）非机动车通行空间缺失，人行道占用严重（</a:t>
            </a:r>
            <a:r>
              <a:rPr lang="en-US" altLang="zh-CN" sz="2000" dirty="0">
                <a:solidFill>
                  <a:schemeClr val="tx2"/>
                </a:solidFill>
              </a:rPr>
              <a:t>5</a:t>
            </a:r>
            <a:r>
              <a:rPr lang="zh-CN" altLang="en-US" sz="2000" dirty="0">
                <a:solidFill>
                  <a:schemeClr val="tx2"/>
                </a:solidFill>
              </a:rPr>
              <a:t>）公交设施发展滞后，公交出行缺乏竞争力</a:t>
            </a:r>
          </a:p>
          <a:p>
            <a:r>
              <a:rPr lang="zh-CN" altLang="en-US" sz="2000" dirty="0">
                <a:solidFill>
                  <a:schemeClr val="tx2"/>
                </a:solidFill>
              </a:rPr>
              <a:t>（</a:t>
            </a:r>
            <a:r>
              <a:rPr lang="en-US" altLang="zh-CN" sz="2000" dirty="0">
                <a:solidFill>
                  <a:schemeClr val="tx2"/>
                </a:solidFill>
              </a:rPr>
              <a:t>6</a:t>
            </a:r>
            <a:r>
              <a:rPr lang="zh-CN" altLang="en-US" sz="2000" dirty="0">
                <a:solidFill>
                  <a:schemeClr val="tx2"/>
                </a:solidFill>
              </a:rPr>
              <a:t>）停车泊位严重缺乏、停车供需矛盾突出</a:t>
            </a:r>
          </a:p>
          <a:p>
            <a:r>
              <a:rPr lang="zh-CN" altLang="en-US" sz="2000" dirty="0">
                <a:solidFill>
                  <a:schemeClr val="tx2"/>
                </a:solidFill>
              </a:rPr>
              <a:t>（</a:t>
            </a:r>
            <a:r>
              <a:rPr lang="en-US" altLang="zh-CN" sz="2000" dirty="0">
                <a:solidFill>
                  <a:schemeClr val="tx2"/>
                </a:solidFill>
              </a:rPr>
              <a:t>7</a:t>
            </a:r>
            <a:r>
              <a:rPr lang="zh-CN" altLang="en-US" sz="2000" dirty="0">
                <a:solidFill>
                  <a:schemeClr val="tx2"/>
                </a:solidFill>
              </a:rPr>
              <a:t>）交通安全设施设置标准不统</a:t>
            </a:r>
            <a:r>
              <a:rPr lang="en-US" altLang="zh-CN" sz="2000" dirty="0">
                <a:solidFill>
                  <a:schemeClr val="tx2"/>
                </a:solidFill>
              </a:rPr>
              <a:t>-</a:t>
            </a:r>
            <a:r>
              <a:rPr lang="zh-CN" altLang="en-US" sz="2000" dirty="0">
                <a:solidFill>
                  <a:schemeClr val="tx2"/>
                </a:solidFill>
              </a:rPr>
              <a:t>，设施老化严重。</a:t>
            </a:r>
          </a:p>
          <a:p>
            <a:pPr marL="0" lvl="2">
              <a:lnSpc>
                <a:spcPct val="114000"/>
              </a:lnSpc>
              <a:spcBef>
                <a:spcPts val="600"/>
              </a:spcBef>
              <a:spcAft>
                <a:spcPts val="600"/>
              </a:spcAft>
              <a:buSzPct val="70000"/>
              <a:defRPr/>
            </a:pPr>
            <a:endParaRPr lang="zh-CN" altLang="en-US" sz="2000" dirty="0">
              <a:solidFill>
                <a:schemeClr val="tx2"/>
              </a:solidFill>
            </a:endParaRPr>
          </a:p>
          <a:p>
            <a:pPr>
              <a:defRPr/>
            </a:pPr>
            <a:endParaRPr lang="zh-CN" altLang="en-US" dirty="0">
              <a:solidFill>
                <a:schemeClr val="tx2"/>
              </a:solidFill>
            </a:endParaRPr>
          </a:p>
        </p:txBody>
      </p:sp>
    </p:spTree>
    <p:extLst>
      <p:ext uri="{BB962C8B-B14F-4D97-AF65-F5344CB8AC3E}">
        <p14:creationId xmlns:p14="http://schemas.microsoft.com/office/powerpoint/2010/main" val="527183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slide(fromBottom)">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Box 3">
            <a:extLst>
              <a:ext uri="{FF2B5EF4-FFF2-40B4-BE49-F238E27FC236}">
                <a16:creationId xmlns:a16="http://schemas.microsoft.com/office/drawing/2014/main" id="{0905A0C0-5AF7-4241-9D06-1276446B3747}"/>
              </a:ext>
            </a:extLst>
          </p:cNvPr>
          <p:cNvSpPr txBox="1">
            <a:spLocks noChangeArrowheads="1"/>
          </p:cNvSpPr>
          <p:nvPr/>
        </p:nvSpPr>
        <p:spPr bwMode="auto">
          <a:xfrm>
            <a:off x="2103439" y="758826"/>
            <a:ext cx="7634287" cy="830263"/>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宜昌市交通管理现状</a:t>
            </a:r>
          </a:p>
        </p:txBody>
      </p:sp>
      <p:sp>
        <p:nvSpPr>
          <p:cNvPr id="6" name="TextBox 5">
            <a:extLst>
              <a:ext uri="{FF2B5EF4-FFF2-40B4-BE49-F238E27FC236}">
                <a16:creationId xmlns:a16="http://schemas.microsoft.com/office/drawing/2014/main" id="{534B381F-8422-4A34-AFD6-8433413E187D}"/>
              </a:ext>
            </a:extLst>
          </p:cNvPr>
          <p:cNvSpPr txBox="1"/>
          <p:nvPr/>
        </p:nvSpPr>
        <p:spPr>
          <a:xfrm>
            <a:off x="2103438" y="1916114"/>
            <a:ext cx="7664450" cy="3954929"/>
          </a:xfrm>
          <a:prstGeom prst="rect">
            <a:avLst/>
          </a:prstGeom>
          <a:noFill/>
        </p:spPr>
        <p:txBody>
          <a:bodyPr>
            <a:spAutoFit/>
          </a:bodyPr>
          <a:lstStyle/>
          <a:p>
            <a:pPr marL="0" lvl="2">
              <a:lnSpc>
                <a:spcPct val="114000"/>
              </a:lnSpc>
              <a:spcBef>
                <a:spcPts val="600"/>
              </a:spcBef>
              <a:spcAft>
                <a:spcPts val="600"/>
              </a:spcAft>
              <a:buSzPct val="70000"/>
              <a:defRPr/>
            </a:pP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a:t>
            </a: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3</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）交通运行层面。</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rPr>
              <a:t>宜昌市近年来机动化发展迅猛，而公共交通出行比例下降。交通流量过于聚集，道路功能划分不明确。从而导致整体运行速度偏低，节点延误较高。根据现场调查，路段平均行驶速度低于</a:t>
            </a:r>
            <a:r>
              <a:rPr lang="en-US" altLang="zh-CN" sz="2000" dirty="0">
                <a:solidFill>
                  <a:schemeClr val="tx2"/>
                </a:solidFill>
              </a:rPr>
              <a:t>30km/h</a:t>
            </a:r>
            <a:r>
              <a:rPr lang="zh-CN" altLang="en-US" sz="2000" dirty="0">
                <a:solidFill>
                  <a:schemeClr val="tx2"/>
                </a:solidFill>
              </a:rPr>
              <a:t>，部分路段平均行程速度甚至低于</a:t>
            </a:r>
            <a:r>
              <a:rPr lang="en-US" altLang="zh-CN" sz="2000" dirty="0">
                <a:solidFill>
                  <a:schemeClr val="tx2"/>
                </a:solidFill>
              </a:rPr>
              <a:t>10km/h</a:t>
            </a:r>
            <a:r>
              <a:rPr lang="zh-CN" altLang="en-US" sz="2000" dirty="0">
                <a:solidFill>
                  <a:schemeClr val="tx2"/>
                </a:solidFill>
              </a:rPr>
              <a:t>。部分节点流量饱和，平面交通组织已无法适应现状交通需求。此外，部分环岛、错位交叉口、多路交叉的畸形路口交通通行效率低下，成为矛盾突出的拥堵点和事故多发点。</a:t>
            </a:r>
          </a:p>
          <a:p>
            <a:pPr indent="457200">
              <a:lnSpc>
                <a:spcPct val="114000"/>
              </a:lnSpc>
              <a:defRPr/>
            </a:pPr>
            <a:endParaRPr lang="zh-CN" altLang="en-US" sz="2000" dirty="0">
              <a:solidFill>
                <a:schemeClr val="tx2"/>
              </a:solidFill>
            </a:endParaRPr>
          </a:p>
          <a:p>
            <a:pPr>
              <a:defRPr/>
            </a:pPr>
            <a:endParaRPr lang="zh-CN" altLang="en-US" dirty="0">
              <a:solidFill>
                <a:schemeClr val="tx2"/>
              </a:solidFill>
            </a:endParaRPr>
          </a:p>
        </p:txBody>
      </p:sp>
    </p:spTree>
    <p:extLst>
      <p:ext uri="{BB962C8B-B14F-4D97-AF65-F5344CB8AC3E}">
        <p14:creationId xmlns:p14="http://schemas.microsoft.com/office/powerpoint/2010/main" val="3041812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slide(fromBottom)">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Box 3">
            <a:extLst>
              <a:ext uri="{FF2B5EF4-FFF2-40B4-BE49-F238E27FC236}">
                <a16:creationId xmlns:a16="http://schemas.microsoft.com/office/drawing/2014/main" id="{0905A0C0-5AF7-4241-9D06-1276446B3747}"/>
              </a:ext>
            </a:extLst>
          </p:cNvPr>
          <p:cNvSpPr txBox="1">
            <a:spLocks noChangeArrowheads="1"/>
          </p:cNvSpPr>
          <p:nvPr/>
        </p:nvSpPr>
        <p:spPr bwMode="auto">
          <a:xfrm>
            <a:off x="2103439" y="758826"/>
            <a:ext cx="7634287" cy="830263"/>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宜昌市交通管理现状</a:t>
            </a:r>
          </a:p>
        </p:txBody>
      </p:sp>
      <p:sp>
        <p:nvSpPr>
          <p:cNvPr id="6" name="TextBox 5">
            <a:extLst>
              <a:ext uri="{FF2B5EF4-FFF2-40B4-BE49-F238E27FC236}">
                <a16:creationId xmlns:a16="http://schemas.microsoft.com/office/drawing/2014/main" id="{534B381F-8422-4A34-AFD6-8433413E187D}"/>
              </a:ext>
            </a:extLst>
          </p:cNvPr>
          <p:cNvSpPr txBox="1"/>
          <p:nvPr/>
        </p:nvSpPr>
        <p:spPr>
          <a:xfrm>
            <a:off x="2103438" y="1916114"/>
            <a:ext cx="7664450" cy="2508379"/>
          </a:xfrm>
          <a:prstGeom prst="rect">
            <a:avLst/>
          </a:prstGeom>
          <a:noFill/>
        </p:spPr>
        <p:txBody>
          <a:bodyPr>
            <a:spAutoFit/>
          </a:bodyPr>
          <a:lstStyle/>
          <a:p>
            <a:pPr marL="0" lvl="2">
              <a:lnSpc>
                <a:spcPct val="114000"/>
              </a:lnSpc>
              <a:spcBef>
                <a:spcPts val="600"/>
              </a:spcBef>
              <a:spcAft>
                <a:spcPts val="600"/>
              </a:spcAft>
              <a:buSzPct val="70000"/>
              <a:defRPr/>
            </a:pP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a:t>
            </a: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4</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）交通参与者层面。</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marL="0" lvl="2">
              <a:lnSpc>
                <a:spcPct val="114000"/>
              </a:lnSpc>
              <a:spcBef>
                <a:spcPts val="600"/>
              </a:spcBef>
              <a:spcAft>
                <a:spcPts val="600"/>
              </a:spcAft>
              <a:buSzPct val="70000"/>
              <a:defRPr/>
            </a:pPr>
            <a:r>
              <a:rPr lang="zh-CN" altLang="en-US" sz="2000" dirty="0">
                <a:solidFill>
                  <a:schemeClr val="tx2"/>
                </a:solidFill>
              </a:rPr>
              <a:t>  现状公众交通安全意识不强，法制观念淡薄，驾驶人文明素质和交通秩序都有待提高。</a:t>
            </a:r>
          </a:p>
          <a:p>
            <a:pPr marL="0" lvl="2">
              <a:lnSpc>
                <a:spcPct val="114000"/>
              </a:lnSpc>
              <a:spcBef>
                <a:spcPts val="600"/>
              </a:spcBef>
              <a:spcAft>
                <a:spcPts val="600"/>
              </a:spcAft>
              <a:buSzPct val="70000"/>
              <a:defRPr/>
            </a:pPr>
            <a:endParaRPr lang="zh-CN" altLang="en-US" sz="2000" dirty="0">
              <a:solidFill>
                <a:schemeClr val="tx2"/>
              </a:solidFill>
            </a:endParaRPr>
          </a:p>
          <a:p>
            <a:pPr>
              <a:defRPr/>
            </a:pPr>
            <a:endParaRPr lang="zh-CN" altLang="en-US" dirty="0">
              <a:solidFill>
                <a:schemeClr val="tx2"/>
              </a:solidFill>
            </a:endParaRPr>
          </a:p>
        </p:txBody>
      </p:sp>
    </p:spTree>
    <p:extLst>
      <p:ext uri="{BB962C8B-B14F-4D97-AF65-F5344CB8AC3E}">
        <p14:creationId xmlns:p14="http://schemas.microsoft.com/office/powerpoint/2010/main" val="16064167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slide(fromBottom)">
                                      <p:cBhvr>
                                        <p:cTn id="7" dur="500"/>
                                        <p:tgtEl>
                                          <p:spTgt spid="53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2399952"/>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1.</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交通管理保障</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通过对宜昌市中心城区道路交通安全管理现状以及安全事故历史数据的分析，从人、车、路、环境等要素切入，制定交通安全对策和改善措施，预防交通事故的发生，提高城市交通安全水平。</a:t>
            </a: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2570441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2750818"/>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2.</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调控交通需求</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通过交通需求管理措施的实施，减少道路交通需求总量，控制交通需求的不合理增长，处理有限道路交通空间资源与不断增长的交通需求的矛盾，减少或避免不必要的交通发生源和吸弓</a:t>
            </a:r>
            <a:r>
              <a:rPr lang="en-US" altLang="zh-CN" sz="2000" dirty="0">
                <a:solidFill>
                  <a:schemeClr val="tx2"/>
                </a:solidFill>
                <a:latin typeface="+mn-ea"/>
              </a:rPr>
              <a:t>|</a:t>
            </a:r>
            <a:r>
              <a:rPr lang="zh-CN" altLang="en-US" sz="2000" dirty="0">
                <a:solidFill>
                  <a:schemeClr val="tx2"/>
                </a:solidFill>
                <a:latin typeface="+mn-ea"/>
              </a:rPr>
              <a:t>源。</a:t>
            </a:r>
          </a:p>
          <a:p>
            <a:pPr indent="457200">
              <a:lnSpc>
                <a:spcPct val="114000"/>
              </a:lnSpc>
              <a:defRPr/>
            </a:pPr>
            <a:endParaRPr lang="zh-CN" altLang="en-US" sz="2000" dirty="0">
              <a:solidFill>
                <a:schemeClr val="tx2"/>
              </a:solidFill>
              <a:latin typeface="+mn-ea"/>
            </a:endParaRP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2246196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927E945-347B-4420-8390-163627C331D6}"/>
              </a:ext>
            </a:extLst>
          </p:cNvPr>
          <p:cNvSpPr txBox="1"/>
          <p:nvPr/>
        </p:nvSpPr>
        <p:spPr>
          <a:xfrm>
            <a:off x="2062163" y="2133601"/>
            <a:ext cx="7848600" cy="3101683"/>
          </a:xfrm>
          <a:prstGeom prst="rect">
            <a:avLst/>
          </a:prstGeom>
          <a:noFill/>
        </p:spPr>
        <p:txBody>
          <a:bodyPr>
            <a:spAutoFit/>
          </a:bodyPr>
          <a:lstStyle/>
          <a:p>
            <a:pPr marL="742950" indent="-742950">
              <a:lnSpc>
                <a:spcPct val="150000"/>
              </a:lnSpc>
              <a:spcBef>
                <a:spcPts val="600"/>
              </a:spcBef>
              <a:buFont typeface="Arial" pitchFamily="34" charset="0"/>
              <a:buChar char="•"/>
              <a:defRPr/>
            </a:pPr>
            <a:r>
              <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3.</a:t>
            </a:r>
            <a:r>
              <a:rPr lang="zh-CN" altLang="en-US"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rPr>
              <a:t>优先发展公共交通</a:t>
            </a:r>
            <a:endParaRPr lang="en-US" altLang="zh-CN" sz="4000" b="1"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endParaRPr>
          </a:p>
          <a:p>
            <a:pPr indent="457200">
              <a:lnSpc>
                <a:spcPct val="114000"/>
              </a:lnSpc>
              <a:defRPr/>
            </a:pPr>
            <a:r>
              <a:rPr lang="zh-CN" altLang="en-US" sz="2000" dirty="0">
                <a:solidFill>
                  <a:schemeClr val="tx2"/>
                </a:solidFill>
                <a:latin typeface="+mn-ea"/>
              </a:rPr>
              <a:t>贯彻公共交通优先发展战略，重点加强公共交通建设，大力提高公共交通吸引力，保证公共交通在城市客运出行系统中的主导地位。通过构建大容量快速公共交通系统，合理的引导城市空间发展，为城市的健康发展提供有力的保障。</a:t>
            </a:r>
          </a:p>
          <a:p>
            <a:pPr indent="457200">
              <a:lnSpc>
                <a:spcPct val="114000"/>
              </a:lnSpc>
              <a:defRPr/>
            </a:pPr>
            <a:endParaRPr lang="zh-CN" altLang="en-US" sz="2000" dirty="0">
              <a:solidFill>
                <a:schemeClr val="tx2"/>
              </a:solidFill>
              <a:latin typeface="+mn-ea"/>
            </a:endParaRPr>
          </a:p>
          <a:p>
            <a:pPr indent="457200">
              <a:lnSpc>
                <a:spcPct val="114000"/>
              </a:lnSpc>
              <a:defRPr/>
            </a:pPr>
            <a:endParaRPr lang="en-US" altLang="zh-CN" sz="2000" dirty="0">
              <a:solidFill>
                <a:schemeClr val="tx2"/>
              </a:solidFill>
              <a:latin typeface="+mn-ea"/>
            </a:endParaRPr>
          </a:p>
        </p:txBody>
      </p:sp>
      <p:sp>
        <p:nvSpPr>
          <p:cNvPr id="5" name="TextBox 3">
            <a:extLst>
              <a:ext uri="{FF2B5EF4-FFF2-40B4-BE49-F238E27FC236}">
                <a16:creationId xmlns:a16="http://schemas.microsoft.com/office/drawing/2014/main" id="{4279DBD1-B4B4-41A6-8E84-677FC6EAAC52}"/>
              </a:ext>
            </a:extLst>
          </p:cNvPr>
          <p:cNvSpPr txBox="1">
            <a:spLocks noChangeArrowheads="1"/>
          </p:cNvSpPr>
          <p:nvPr/>
        </p:nvSpPr>
        <p:spPr bwMode="auto">
          <a:xfrm>
            <a:off x="2062163" y="476250"/>
            <a:ext cx="7848600" cy="830997"/>
          </a:xfrm>
          <a:prstGeom prst="rect">
            <a:avLst/>
          </a:prstGeom>
          <a:noFill/>
          <a:ln w="9525">
            <a:noFill/>
            <a:miter lim="800000"/>
            <a:headEnd/>
            <a:tailEnd/>
          </a:ln>
        </p:spPr>
        <p:txBody>
          <a:bodyPr>
            <a:spAutoFit/>
          </a:bodyPr>
          <a:lstStyle/>
          <a:p>
            <a:pPr>
              <a:defRPr/>
            </a:pPr>
            <a:r>
              <a:rPr lang="zh-CN" altLang="en-US"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rPr>
              <a:t>宜昌市交通管理对策</a:t>
            </a:r>
            <a:endParaRPr lang="en-US" altLang="zh-CN" sz="4800" dirty="0">
              <a:solidFill>
                <a:schemeClr val="tx2"/>
              </a:solidFill>
              <a:effectLst>
                <a:outerShdw blurRad="63500" dist="38100" dir="5400000" algn="t" rotWithShape="0">
                  <a:prstClr val="black">
                    <a:alpha val="25000"/>
                  </a:prstClr>
                </a:outerShdw>
              </a:effectLst>
              <a:latin typeface="SimHei" pitchFamily="49" charset="-122"/>
              <a:ea typeface="SimHei" pitchFamily="49" charset="-122"/>
              <a:cs typeface="+mj-cs"/>
            </a:endParaRPr>
          </a:p>
        </p:txBody>
      </p:sp>
    </p:spTree>
    <p:extLst>
      <p:ext uri="{BB962C8B-B14F-4D97-AF65-F5344CB8AC3E}">
        <p14:creationId xmlns:p14="http://schemas.microsoft.com/office/powerpoint/2010/main" val="13854502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848</Words>
  <Application>Microsoft Office PowerPoint</Application>
  <PresentationFormat>宽屏</PresentationFormat>
  <Paragraphs>39</Paragraphs>
  <Slides>12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等线</vt:lpstr>
      <vt:lpstr>等线 Light</vt:lpstr>
      <vt:lpstr>SimHei</vt:lpstr>
      <vt:lpstr>Arial</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Xiao Loki</cp:lastModifiedBy>
  <cp:revision>4</cp:revision>
  <dcterms:created xsi:type="dcterms:W3CDTF">2020-09-24T03:39:27Z</dcterms:created>
  <dcterms:modified xsi:type="dcterms:W3CDTF">2020-09-25T15:07:29Z</dcterms:modified>
</cp:coreProperties>
</file>